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Arimo"/>
      <p:regular r:id="rId13"/>
      <p:bold r:id="rId14"/>
      <p:italic r:id="rId15"/>
      <p:boldItalic r:id="rId16"/>
    </p:embeddedFont>
    <p:embeddedFont>
      <p:font typeface="Syne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gCxwsl126cirvT2/Pa/n2m3WFW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Arimo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Arimo-italic.fntdata"/><Relationship Id="rId14" Type="http://schemas.openxmlformats.org/officeDocument/2006/relationships/font" Target="fonts/Arimo-bold.fntdata"/><Relationship Id="rId17" Type="http://schemas.openxmlformats.org/officeDocument/2006/relationships/font" Target="fonts/Syne-regular.fntdata"/><Relationship Id="rId16" Type="http://schemas.openxmlformats.org/officeDocument/2006/relationships/font" Target="fonts/Arimo-boldItalic.fntdata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Syne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" name="Google Shape;2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" name="Google Shape;2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" name="Google Shape;3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" name="Google Shape;4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" name="Google Shape;44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" name="Google Shape;6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" name="Google Shape;6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7" name="Google Shape;10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ab4ff88771_3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ab4ff88771_3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2ab4ff88771_3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docs.google.com/presentation/d/1ya1h2v29Edv5Y9YD17WKiXoPenzb7ZEX/edit?usp=sharing&amp;ouid=105328959818555759626&amp;rtpof=true&amp;sd=true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"/>
          <p:cNvSpPr/>
          <p:nvPr/>
        </p:nvSpPr>
        <p:spPr>
          <a:xfrm>
            <a:off x="833199" y="773787"/>
            <a:ext cx="7477601" cy="49991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49"/>
              <a:buFont typeface="Syne"/>
              <a:buNone/>
            </a:pPr>
            <a:r>
              <a:rPr b="1" i="0" lang="en-US" sz="5249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Programming Ethics and Standards: The Path to Becoming a Responsible Developer</a:t>
            </a:r>
            <a:endParaRPr b="0" i="0" sz="524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1"/>
          <p:cNvSpPr/>
          <p:nvPr/>
        </p:nvSpPr>
        <p:spPr>
          <a:xfrm>
            <a:off x="661299" y="7245064"/>
            <a:ext cx="7477500" cy="7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Embrace the power of ethics and standards in programming to unlock your true potential as a responsible developer.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" name="Google Shape;2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28" name="Google Shape;2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77749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2"/>
          <p:cNvSpPr/>
          <p:nvPr/>
        </p:nvSpPr>
        <p:spPr>
          <a:xfrm>
            <a:off x="2348389" y="4287083"/>
            <a:ext cx="9933503" cy="13887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74"/>
              <a:buFont typeface="Syne"/>
              <a:buNone/>
            </a:pPr>
            <a:r>
              <a:rPr b="1" i="0" lang="en-US" sz="437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Why Programming Ethics Matter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2348389" y="6009084"/>
            <a:ext cx="9933503" cy="710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Discover the profound impact of ethics in the world of programming and how it shapes our digital landscape.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38" name="Google Shape;3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"/>
          <p:cNvSpPr/>
          <p:nvPr/>
        </p:nvSpPr>
        <p:spPr>
          <a:xfrm>
            <a:off x="6319599" y="2898338"/>
            <a:ext cx="7477601" cy="13887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74"/>
              <a:buFont typeface="Syne"/>
              <a:buNone/>
            </a:pPr>
            <a:r>
              <a:rPr b="1" i="0" lang="en-US" sz="437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Key Ethics Principles for Programmers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3"/>
          <p:cNvSpPr/>
          <p:nvPr/>
        </p:nvSpPr>
        <p:spPr>
          <a:xfrm>
            <a:off x="6319599" y="4620339"/>
            <a:ext cx="7477601" cy="710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Uncover the fundamental principles that guide ethical decision-making for programmers, ensuring integrity, trust, and societal benefit.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reencoded.png" id="48" name="Google Shape;4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4"/>
          <p:cNvSpPr/>
          <p:nvPr/>
        </p:nvSpPr>
        <p:spPr>
          <a:xfrm>
            <a:off x="228600" y="0"/>
            <a:ext cx="14630400" cy="8229600"/>
          </a:xfrm>
          <a:prstGeom prst="rect">
            <a:avLst/>
          </a:prstGeom>
          <a:solidFill>
            <a:srgbClr val="0C0A33">
              <a:alpha val="8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4"/>
          <p:cNvSpPr/>
          <p:nvPr/>
        </p:nvSpPr>
        <p:spPr>
          <a:xfrm>
            <a:off x="2348389" y="1822728"/>
            <a:ext cx="9933503" cy="13887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74"/>
              <a:buFont typeface="Syne"/>
              <a:buNone/>
            </a:pPr>
            <a:r>
              <a:rPr b="1" i="0" lang="en-US" sz="437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Best Practices for Writing Ethical Code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4"/>
          <p:cNvSpPr/>
          <p:nvPr/>
        </p:nvSpPr>
        <p:spPr>
          <a:xfrm>
            <a:off x="2348389" y="3718322"/>
            <a:ext cx="499943" cy="499943"/>
          </a:xfrm>
          <a:prstGeom prst="roundRect">
            <a:avLst>
              <a:gd fmla="val 13333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4"/>
          <p:cNvSpPr/>
          <p:nvPr/>
        </p:nvSpPr>
        <p:spPr>
          <a:xfrm>
            <a:off x="2533531" y="3759994"/>
            <a:ext cx="129540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24"/>
              <a:buFont typeface="Syne"/>
              <a:buNone/>
            </a:pPr>
            <a:r>
              <a:rPr b="1" i="0" lang="en-US" sz="262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1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4"/>
          <p:cNvSpPr/>
          <p:nvPr/>
        </p:nvSpPr>
        <p:spPr>
          <a:xfrm>
            <a:off x="3070503" y="3794641"/>
            <a:ext cx="2301240" cy="3548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Privacy First </a:t>
            </a:r>
            <a:r>
              <a:rPr b="1" i="0" lang="en-US" sz="2187" u="none" cap="none" strike="noStrike">
                <a:solidFill>
                  <a:srgbClr val="000000"/>
                </a:solidFill>
                <a:latin typeface="Syne"/>
                <a:ea typeface="Syne"/>
                <a:cs typeface="Syne"/>
                <a:sym typeface="Syne"/>
              </a:rPr>
              <a:t>🕶️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4"/>
          <p:cNvSpPr/>
          <p:nvPr/>
        </p:nvSpPr>
        <p:spPr>
          <a:xfrm>
            <a:off x="3070503" y="4282678"/>
            <a:ext cx="2440900" cy="17770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Adopt privacy-centric approaches and implement robust security measures to safeguard user data.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4"/>
          <p:cNvSpPr/>
          <p:nvPr/>
        </p:nvSpPr>
        <p:spPr>
          <a:xfrm>
            <a:off x="5733574" y="3718322"/>
            <a:ext cx="499943" cy="499943"/>
          </a:xfrm>
          <a:prstGeom prst="roundRect">
            <a:avLst>
              <a:gd fmla="val 13333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4"/>
          <p:cNvSpPr/>
          <p:nvPr/>
        </p:nvSpPr>
        <p:spPr>
          <a:xfrm>
            <a:off x="5880616" y="3759994"/>
            <a:ext cx="205740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24"/>
              <a:buFont typeface="Syne"/>
              <a:buNone/>
            </a:pPr>
            <a:r>
              <a:rPr b="1" i="0" lang="en-US" sz="262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2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4"/>
          <p:cNvSpPr/>
          <p:nvPr/>
        </p:nvSpPr>
        <p:spPr>
          <a:xfrm>
            <a:off x="6455688" y="3794641"/>
            <a:ext cx="2440900" cy="7019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Inclusivity &amp; Accessibility </a:t>
            </a:r>
            <a:r>
              <a:rPr b="1" i="0" lang="en-US" sz="2187" u="none" cap="none" strike="noStrike">
                <a:solidFill>
                  <a:srgbClr val="000000"/>
                </a:solidFill>
                <a:latin typeface="Syne"/>
                <a:ea typeface="Syne"/>
                <a:cs typeface="Syne"/>
                <a:sym typeface="Syne"/>
              </a:rPr>
              <a:t>✨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4"/>
          <p:cNvSpPr/>
          <p:nvPr/>
        </p:nvSpPr>
        <p:spPr>
          <a:xfrm>
            <a:off x="6455688" y="4629864"/>
            <a:ext cx="2440900" cy="17770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create code that considers the diverse needs of users, making technology accessible for all.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4"/>
          <p:cNvSpPr/>
          <p:nvPr/>
        </p:nvSpPr>
        <p:spPr>
          <a:xfrm>
            <a:off x="9118759" y="3718322"/>
            <a:ext cx="499943" cy="499943"/>
          </a:xfrm>
          <a:prstGeom prst="roundRect">
            <a:avLst>
              <a:gd fmla="val 13333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4"/>
          <p:cNvSpPr/>
          <p:nvPr/>
        </p:nvSpPr>
        <p:spPr>
          <a:xfrm>
            <a:off x="9261991" y="3759994"/>
            <a:ext cx="213360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24"/>
              <a:buFont typeface="Syne"/>
              <a:buNone/>
            </a:pPr>
            <a:r>
              <a:rPr b="1" i="0" lang="en-US" sz="262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3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4"/>
          <p:cNvSpPr/>
          <p:nvPr/>
        </p:nvSpPr>
        <p:spPr>
          <a:xfrm>
            <a:off x="9840873" y="3794641"/>
            <a:ext cx="2440900" cy="10491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Transparency &amp; Accountability </a:t>
            </a:r>
            <a:r>
              <a:rPr b="1" i="0" lang="en-US" sz="2187" u="none" cap="none" strike="noStrike">
                <a:solidFill>
                  <a:srgbClr val="000000"/>
                </a:solidFill>
                <a:latin typeface="Syne"/>
                <a:ea typeface="Syne"/>
                <a:cs typeface="Syne"/>
                <a:sym typeface="Syne"/>
              </a:rPr>
              <a:t>📝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4"/>
          <p:cNvSpPr/>
          <p:nvPr/>
        </p:nvSpPr>
        <p:spPr>
          <a:xfrm>
            <a:off x="9840873" y="4977051"/>
            <a:ext cx="2440900" cy="14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Promote open source and provide clear documentation, fostering trust and accountability.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5"/>
          <p:cNvSpPr/>
          <p:nvPr/>
        </p:nvSpPr>
        <p:spPr>
          <a:xfrm>
            <a:off x="2348389" y="935831"/>
            <a:ext cx="9933503" cy="20831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74"/>
              <a:buFont typeface="Syne"/>
              <a:buNone/>
            </a:pPr>
            <a:r>
              <a:rPr b="1" i="0" lang="en-US" sz="437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Challenges Facing Programmers in Maintaining Ethical Standards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5"/>
          <p:cNvSpPr/>
          <p:nvPr/>
        </p:nvSpPr>
        <p:spPr>
          <a:xfrm>
            <a:off x="2348389" y="3636883"/>
            <a:ext cx="499943" cy="499943"/>
          </a:xfrm>
          <a:prstGeom prst="roundRect">
            <a:avLst>
              <a:gd fmla="val 13333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5"/>
          <p:cNvSpPr/>
          <p:nvPr/>
        </p:nvSpPr>
        <p:spPr>
          <a:xfrm>
            <a:off x="2533531" y="3678555"/>
            <a:ext cx="129540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24"/>
              <a:buFont typeface="Syne"/>
              <a:buNone/>
            </a:pPr>
            <a:r>
              <a:rPr b="1" i="0" lang="en-US" sz="262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1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5"/>
          <p:cNvSpPr/>
          <p:nvPr/>
        </p:nvSpPr>
        <p:spPr>
          <a:xfrm>
            <a:off x="3070503" y="3713202"/>
            <a:ext cx="3124200" cy="3548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Ethical Dilemmas </a:t>
            </a:r>
            <a:r>
              <a:rPr b="1" i="0" lang="en-US" sz="2187" u="none" cap="none" strike="noStrike">
                <a:solidFill>
                  <a:srgbClr val="000000"/>
                </a:solidFill>
                <a:latin typeface="Syne"/>
                <a:ea typeface="Syne"/>
                <a:cs typeface="Syne"/>
                <a:sym typeface="Syne"/>
              </a:rPr>
              <a:t>⚖️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5"/>
          <p:cNvSpPr/>
          <p:nvPr/>
        </p:nvSpPr>
        <p:spPr>
          <a:xfrm>
            <a:off x="3070503" y="4201239"/>
            <a:ext cx="4133612" cy="1066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Navigate complex ethical challenges, striking the balance between personal and professional responsibilities.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5"/>
          <p:cNvSpPr/>
          <p:nvPr/>
        </p:nvSpPr>
        <p:spPr>
          <a:xfrm>
            <a:off x="7426285" y="3636883"/>
            <a:ext cx="499943" cy="499943"/>
          </a:xfrm>
          <a:prstGeom prst="roundRect">
            <a:avLst>
              <a:gd fmla="val 13333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5"/>
          <p:cNvSpPr/>
          <p:nvPr/>
        </p:nvSpPr>
        <p:spPr>
          <a:xfrm>
            <a:off x="7573327" y="3678555"/>
            <a:ext cx="205740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24"/>
              <a:buFont typeface="Syne"/>
              <a:buNone/>
            </a:pPr>
            <a:r>
              <a:rPr b="1" i="0" lang="en-US" sz="262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2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5"/>
          <p:cNvSpPr/>
          <p:nvPr/>
        </p:nvSpPr>
        <p:spPr>
          <a:xfrm>
            <a:off x="8148399" y="3713202"/>
            <a:ext cx="3962400" cy="3548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Emerging Technologies </a:t>
            </a:r>
            <a:r>
              <a:rPr b="1" i="0" lang="en-US" sz="2187" u="none" cap="none" strike="noStrike">
                <a:solidFill>
                  <a:srgbClr val="000000"/>
                </a:solidFill>
                <a:latin typeface="Syne"/>
                <a:ea typeface="Syne"/>
                <a:cs typeface="Syne"/>
                <a:sym typeface="Syne"/>
              </a:rPr>
              <a:t>🌐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5"/>
          <p:cNvSpPr/>
          <p:nvPr/>
        </p:nvSpPr>
        <p:spPr>
          <a:xfrm>
            <a:off x="8148399" y="4201239"/>
            <a:ext cx="4133612" cy="1066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Address the ethical implications of AI, automation, and other cutting-edge technologies.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5"/>
          <p:cNvSpPr/>
          <p:nvPr/>
        </p:nvSpPr>
        <p:spPr>
          <a:xfrm>
            <a:off x="2348389" y="5663208"/>
            <a:ext cx="499943" cy="499943"/>
          </a:xfrm>
          <a:prstGeom prst="roundRect">
            <a:avLst>
              <a:gd fmla="val 13333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5"/>
          <p:cNvSpPr/>
          <p:nvPr/>
        </p:nvSpPr>
        <p:spPr>
          <a:xfrm>
            <a:off x="2491621" y="5704880"/>
            <a:ext cx="213360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24"/>
              <a:buFont typeface="Syne"/>
              <a:buNone/>
            </a:pPr>
            <a:r>
              <a:rPr b="1" i="0" lang="en-US" sz="262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3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5"/>
          <p:cNvSpPr/>
          <p:nvPr/>
        </p:nvSpPr>
        <p:spPr>
          <a:xfrm>
            <a:off x="3070503" y="5739527"/>
            <a:ext cx="3398520" cy="3548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Corporate Pressure </a:t>
            </a:r>
            <a:r>
              <a:rPr b="1" i="0" lang="en-US" sz="2187" u="none" cap="none" strike="noStrike">
                <a:solidFill>
                  <a:srgbClr val="000000"/>
                </a:solidFill>
                <a:latin typeface="Syne"/>
                <a:ea typeface="Syne"/>
                <a:cs typeface="Syne"/>
                <a:sym typeface="Syne"/>
              </a:rPr>
              <a:t>💼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5"/>
          <p:cNvSpPr/>
          <p:nvPr/>
        </p:nvSpPr>
        <p:spPr>
          <a:xfrm>
            <a:off x="3070503" y="6227564"/>
            <a:ext cx="4133612" cy="1066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Sustain ethical practices in a high-pressure environment, ensuring principles are not compromised for profit.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5"/>
          <p:cNvSpPr/>
          <p:nvPr/>
        </p:nvSpPr>
        <p:spPr>
          <a:xfrm>
            <a:off x="7426285" y="5663208"/>
            <a:ext cx="499943" cy="499943"/>
          </a:xfrm>
          <a:prstGeom prst="roundRect">
            <a:avLst>
              <a:gd fmla="val 13333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5"/>
          <p:cNvSpPr/>
          <p:nvPr/>
        </p:nvSpPr>
        <p:spPr>
          <a:xfrm>
            <a:off x="7558088" y="5704880"/>
            <a:ext cx="236220" cy="416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24"/>
              <a:buFont typeface="Syne"/>
              <a:buNone/>
            </a:pPr>
            <a:r>
              <a:rPr b="1" i="0" lang="en-US" sz="262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4</a:t>
            </a:r>
            <a:endParaRPr b="0" i="0" sz="262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5"/>
          <p:cNvSpPr/>
          <p:nvPr/>
        </p:nvSpPr>
        <p:spPr>
          <a:xfrm>
            <a:off x="8148399" y="5739527"/>
            <a:ext cx="3238500" cy="3548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Cultural Sensitivity </a:t>
            </a:r>
            <a:r>
              <a:rPr b="1" i="0" lang="en-US" sz="2187" u="none" cap="none" strike="noStrike">
                <a:solidFill>
                  <a:srgbClr val="000000"/>
                </a:solidFill>
                <a:latin typeface="Syne"/>
                <a:ea typeface="Syne"/>
                <a:cs typeface="Syne"/>
                <a:sym typeface="Syne"/>
              </a:rPr>
              <a:t>🌍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5"/>
          <p:cNvSpPr/>
          <p:nvPr/>
        </p:nvSpPr>
        <p:spPr>
          <a:xfrm>
            <a:off x="8148399" y="6227564"/>
            <a:ext cx="4133612" cy="10662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Be aware of cultural contexts to avoid perpetuating biases and discrimination through software solutions.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6"/>
          <p:cNvSpPr/>
          <p:nvPr/>
        </p:nvSpPr>
        <p:spPr>
          <a:xfrm>
            <a:off x="2348389" y="1851422"/>
            <a:ext cx="9933503" cy="13887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74"/>
              <a:buFont typeface="Syne"/>
              <a:buNone/>
            </a:pPr>
            <a:r>
              <a:rPr b="1" i="0" lang="en-US" sz="437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Tools and Resources for Ethical Programming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6"/>
          <p:cNvSpPr/>
          <p:nvPr/>
        </p:nvSpPr>
        <p:spPr>
          <a:xfrm>
            <a:off x="2348389" y="3684508"/>
            <a:ext cx="3163014" cy="2693551"/>
          </a:xfrm>
          <a:prstGeom prst="roundRect">
            <a:avLst>
              <a:gd fmla="val 2475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6"/>
          <p:cNvSpPr/>
          <p:nvPr/>
        </p:nvSpPr>
        <p:spPr>
          <a:xfrm>
            <a:off x="2570559" y="3906679"/>
            <a:ext cx="2255520" cy="3471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Code of Ethics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6"/>
          <p:cNvSpPr/>
          <p:nvPr/>
        </p:nvSpPr>
        <p:spPr>
          <a:xfrm>
            <a:off x="2570559" y="4387096"/>
            <a:ext cx="2718673" cy="14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Explore industry-leading ethical codes such as ACM and IEEE, providing guidance and frameworks.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6"/>
          <p:cNvSpPr/>
          <p:nvPr/>
        </p:nvSpPr>
        <p:spPr>
          <a:xfrm>
            <a:off x="5733574" y="3684508"/>
            <a:ext cx="3163014" cy="2693551"/>
          </a:xfrm>
          <a:prstGeom prst="roundRect">
            <a:avLst>
              <a:gd fmla="val 2475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6"/>
          <p:cNvSpPr/>
          <p:nvPr/>
        </p:nvSpPr>
        <p:spPr>
          <a:xfrm>
            <a:off x="5955744" y="3906679"/>
            <a:ext cx="2718673" cy="6943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Testing &amp; Code Analysis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6"/>
          <p:cNvSpPr/>
          <p:nvPr/>
        </p:nvSpPr>
        <p:spPr>
          <a:xfrm>
            <a:off x="5955744" y="4734282"/>
            <a:ext cx="2718673" cy="14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Utilize tools like automated testing and static code analyzers to identify and mitigate ethical risks.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6"/>
          <p:cNvSpPr/>
          <p:nvPr/>
        </p:nvSpPr>
        <p:spPr>
          <a:xfrm>
            <a:off x="9118759" y="3684508"/>
            <a:ext cx="3163014" cy="2693551"/>
          </a:xfrm>
          <a:prstGeom prst="roundRect">
            <a:avLst>
              <a:gd fmla="val 2475" name="adj"/>
            </a:avLst>
          </a:prstGeom>
          <a:solidFill>
            <a:srgbClr val="17154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6"/>
          <p:cNvSpPr/>
          <p:nvPr/>
        </p:nvSpPr>
        <p:spPr>
          <a:xfrm>
            <a:off x="9340929" y="3906679"/>
            <a:ext cx="2718673" cy="6943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87"/>
              <a:buFont typeface="Syne"/>
              <a:buNone/>
            </a:pPr>
            <a:r>
              <a:rPr b="1" i="0" lang="en-US" sz="2187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Collaborative Communities</a:t>
            </a:r>
            <a:endParaRPr b="0" i="0" sz="21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6"/>
          <p:cNvSpPr/>
          <p:nvPr/>
        </p:nvSpPr>
        <p:spPr>
          <a:xfrm>
            <a:off x="9340929" y="4734282"/>
            <a:ext cx="2718673" cy="142160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7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Engage in communities like OpenAI and Mozilla that foster ethical discussions and share best practices.</a:t>
            </a:r>
            <a:endParaRPr b="0" i="0" sz="17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0D4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A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7"/>
          <p:cNvSpPr/>
          <p:nvPr/>
        </p:nvSpPr>
        <p:spPr>
          <a:xfrm>
            <a:off x="2348403" y="3190050"/>
            <a:ext cx="11516700" cy="6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74"/>
              <a:buFont typeface="Syne"/>
              <a:buNone/>
            </a:pPr>
            <a:r>
              <a:rPr b="1" i="0" lang="en-US" sz="4374" u="none" cap="none" strike="noStrike">
                <a:solidFill>
                  <a:srgbClr val="FFFFFF"/>
                </a:solidFill>
                <a:latin typeface="Syne"/>
                <a:ea typeface="Syne"/>
                <a:cs typeface="Syne"/>
                <a:sym typeface="Syne"/>
              </a:rPr>
              <a:t>Conclusion and Call to Action</a:t>
            </a:r>
            <a:endParaRPr b="0" i="0" sz="437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7"/>
          <p:cNvSpPr/>
          <p:nvPr/>
        </p:nvSpPr>
        <p:spPr>
          <a:xfrm>
            <a:off x="2348389" y="4328755"/>
            <a:ext cx="9933503" cy="710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D9E1FF"/>
              </a:buClr>
              <a:buSzPts val="1750"/>
              <a:buFont typeface="Arimo"/>
              <a:buNone/>
            </a:pPr>
            <a:r>
              <a:rPr b="0" i="0" lang="en-US" sz="1850" u="none" cap="none" strike="noStrike">
                <a:solidFill>
                  <a:srgbClr val="D9E1FF"/>
                </a:solidFill>
                <a:latin typeface="Arimo"/>
                <a:ea typeface="Arimo"/>
                <a:cs typeface="Arimo"/>
                <a:sym typeface="Arimo"/>
              </a:rPr>
              <a:t>Embrace your role as an ethical developer, shaping a digital landscape that reflects compassionate values and inspires positive change.</a:t>
            </a:r>
            <a:endParaRPr b="0" i="0" sz="18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ab4ff88771_3_4"/>
          <p:cNvSpPr txBox="1"/>
          <p:nvPr/>
        </p:nvSpPr>
        <p:spPr>
          <a:xfrm>
            <a:off x="3271900" y="3772000"/>
            <a:ext cx="89328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 u="sng">
                <a:solidFill>
                  <a:schemeClr val="hlink"/>
                </a:solidFill>
                <a:hlinkClick r:id="rId3"/>
              </a:rPr>
              <a:t>Programming Fundamentals</a:t>
            </a:r>
            <a:endParaRPr b="1"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2024-01-02T13:57:12Z</dcterms:created>
  <dc:creator>PptxGenJS</dc:creator>
</cp:coreProperties>
</file>